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1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45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6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70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9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5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9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8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3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2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1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0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2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6B497-F763-4FDB-B32B-CD95F6D8FF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2C6F47-E97D-4C96-8C01-15A12423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4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3169" y="629392"/>
            <a:ext cx="7030192" cy="1864426"/>
          </a:xfrm>
        </p:spPr>
        <p:txBody>
          <a:bodyPr/>
          <a:lstStyle/>
          <a:p>
            <a:r>
              <a:rPr lang="ru-RU" dirty="0" err="1" smtClean="0"/>
              <a:t>Наркопреступность</a:t>
            </a:r>
            <a:r>
              <a:rPr lang="ru-RU" dirty="0" smtClean="0"/>
              <a:t> в молодежной среде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Ð°ÑÐ¿ÑÐ¾ÑÑÑÐ°Ð½ÐµÐ½Ð¸Ðµ Ð½Ð°ÑÐºÐ¾ÑÐ¸ÐºÐ¾Ð² Ð¿Ð¾Ð´ÑÐ¾Ñ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27" y="3224136"/>
            <a:ext cx="5675407" cy="29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ÑÐ°ÑÐ¿ÑÐ¾ÑÑÑÐ°Ð½ÐµÐ½Ð¸Ðµ Ð½Ð°ÑÐºÐ¾ÑÐ¸ÐºÐ¾Ð² Ð¿Ð¾Ð´ÑÐ¾Ñ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27" y="3376536"/>
            <a:ext cx="5675407" cy="29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5916" y="682581"/>
            <a:ext cx="4159876" cy="4465152"/>
          </a:xfrm>
        </p:spPr>
        <p:txBody>
          <a:bodyPr/>
          <a:lstStyle/>
          <a:p>
            <a:pPr algn="l"/>
            <a:r>
              <a:rPr lang="ru-RU" dirty="0"/>
              <a:t>Члены организованных преступных групп используют несовершеннолетних, не достигших </a:t>
            </a:r>
            <a:r>
              <a:rPr lang="ru-RU" dirty="0" smtClean="0"/>
              <a:t>18 </a:t>
            </a:r>
            <a:r>
              <a:rPr lang="ru-RU" dirty="0"/>
              <a:t>лет, для совершения преступлений, связанных с незаконным оборотом наркотических средств, психотропных веществ или их аналогов, с целью избежать ответственности</a:t>
            </a:r>
          </a:p>
          <a:p>
            <a:pPr algn="l"/>
            <a:endParaRPr lang="ru-RU" dirty="0"/>
          </a:p>
        </p:txBody>
      </p:sp>
      <p:pic>
        <p:nvPicPr>
          <p:cNvPr id="1026" name="Picture 2" descr="ÐÐ°ÑÑÐ¸Ð½ÐºÐ¸ Ð¿Ð¾ Ð·Ð°Ð¿ÑÐ¾ÑÑ Ð¿Ð¾Ð´ÑÐ¾ÑÑÐºÐ¸ Ð¸ Ð½Ð°ÑÐºÐ¾Ð¿ÑÐµÑÑÑÐ¿Ð»ÐµÐ½Ð¸Ñ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11" y="2138567"/>
            <a:ext cx="5443213" cy="360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2" y="528035"/>
            <a:ext cx="5087155" cy="551332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По мнению Т. Г. </a:t>
            </a:r>
            <a:r>
              <a:rPr lang="ru-RU" dirty="0" err="1"/>
              <a:t>Газизовой</a:t>
            </a:r>
            <a:r>
              <a:rPr lang="ru-RU" dirty="0"/>
              <a:t>, участие </a:t>
            </a:r>
            <a:r>
              <a:rPr lang="ru-RU" dirty="0" smtClean="0"/>
              <a:t>несовершеннолетних </a:t>
            </a:r>
            <a:r>
              <a:rPr lang="ru-RU" dirty="0"/>
              <a:t>в сбыте наркотических средств, психотропных веществ или их аналогов имеет психологические основания. Во-первых, подростки отличаются податливостью, послушанием и, как правило, выполняют требования взрослых наркоторговцев. Во-вторых, несовершеннолетние меньше привлекают внимание сотрудников </a:t>
            </a:r>
            <a:r>
              <a:rPr lang="ru-RU" dirty="0" smtClean="0"/>
              <a:t>правоохранительных </a:t>
            </a:r>
            <a:r>
              <a:rPr lang="ru-RU" dirty="0"/>
              <a:t>органов как сбытчики наркотиков. В-третьих, дети общительны, им легче вступать в контакты со сверстниками. Кроме того, подростки могут осуществлять сбыт наркотиков в тех местах, где присутствие взрослых сбытчиков затруднительно — общеобразовательных организациях, училищах, колледжах, лицеях, интернатах и т. п.</a:t>
            </a:r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¿Ð¾Ð´ÑÐ¾Ñ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33" y="1737379"/>
            <a:ext cx="5639584" cy="38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86366"/>
            <a:ext cx="7585418" cy="1081826"/>
          </a:xfrm>
        </p:spPr>
        <p:txBody>
          <a:bodyPr/>
          <a:lstStyle/>
          <a:p>
            <a:pPr algn="ctr"/>
            <a:r>
              <a:rPr lang="ru-RU" sz="2000" b="1" dirty="0"/>
              <a:t>Молодежь повально вовлекается в бизнес по распространению наркотиков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339" y="2099257"/>
            <a:ext cx="3309870" cy="4391696"/>
          </a:xfrm>
        </p:spPr>
        <p:txBody>
          <a:bodyPr/>
          <a:lstStyle/>
          <a:p>
            <a:pPr algn="l"/>
            <a:r>
              <a:rPr lang="ru-RU" b="1" dirty="0"/>
              <a:t>Подростки откликаются на предложения быстро заработать, а в итоге начинают заниматься закладками запрещенных веществ. Итог – длительные сроки заключения</a:t>
            </a:r>
          </a:p>
          <a:p>
            <a:pPr algn="l"/>
            <a:endParaRPr lang="ru-RU" dirty="0"/>
          </a:p>
        </p:txBody>
      </p:sp>
      <p:pic>
        <p:nvPicPr>
          <p:cNvPr id="1026" name="Picture 2" descr="https://www.miloserdie.ru/wp-content/uploads/2017/11/1_52551cf0001c952551cf000207.jpg?x278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49" y="1853428"/>
            <a:ext cx="6064921" cy="41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391886"/>
            <a:ext cx="5723905" cy="222068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Мама 16-летнего подростка, жителя Свердловской области, в ужасе. Ее сыну грозит длительный тюремный срок. Хотя, как казалось самому молодому человеку, он не делал ничего страшного. Просто клал в условленные места некие пакетики. А оказалось – распространял наркотики. И теперь может сесть лет на 10.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04457" y="2992582"/>
            <a:ext cx="6210796" cy="304878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прошлой неделе в Екатеринбурге полицейские задержали 16-летнюю Софью. Гуляя с трехлетним братом по городу, она раскладывала синтетические наркотики, носила их с собой в пакете из "Макдоналдса". В квартире у нее нашли еще 6,2 килограмма "синтетики". Софья говорит, что не хотела зависеть от родителей и решила подзаработать. По ее словам, поначалу не понимала, что распространяет наркотики. А когда осознала и решила отказаться,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наркодилеры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ей угрожать: мол, у них есть ее паспортные данные и не дай бог что-то случится с ее родственниками... Как отмечают в полиции, до этого Софья не привлекалась, хорошо училась, закончила восемь лет музыкальной школы на скрипке. Теперь ей грозит 10 лет тюрьмы.</a:t>
            </a:r>
          </a:p>
        </p:txBody>
      </p:sp>
      <p:pic>
        <p:nvPicPr>
          <p:cNvPr id="4098" name="Picture 2" descr="ÐÐ°ÑÑÐ¸Ð½ÐºÐ¸ Ð¿Ð¾ Ð·Ð°Ð¿ÑÐ¾ÑÑ Ð¿Ð¾Ð´ÑÐ¾ÑÑ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38" y="389776"/>
            <a:ext cx="3585152" cy="222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52" y="2878177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792" y="4180114"/>
            <a:ext cx="3064985" cy="19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782" y="605642"/>
            <a:ext cx="8110221" cy="807522"/>
          </a:xfrm>
        </p:spPr>
        <p:txBody>
          <a:bodyPr/>
          <a:lstStyle/>
          <a:p>
            <a:r>
              <a:rPr lang="ru-RU" sz="1800" dirty="0"/>
              <a:t>Кто распространяет наркотики, делает так называемые "закладки", на сленге - "клады"?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3782" y="1816925"/>
            <a:ext cx="8110221" cy="4572000"/>
          </a:xfrm>
        </p:spPr>
        <p:txBody>
          <a:bodyPr/>
          <a:lstStyle/>
          <a:p>
            <a:r>
              <a:rPr lang="ru-RU" dirty="0"/>
              <a:t> Это могут быть студенты, врачи, семейные пары, </a:t>
            </a:r>
            <a:r>
              <a:rPr lang="ru-RU" dirty="0" smtClean="0"/>
              <a:t>пенсионеры</a:t>
            </a:r>
          </a:p>
          <a:p>
            <a:pPr algn="l"/>
            <a:r>
              <a:rPr lang="ru-RU" dirty="0"/>
              <a:t>Когда люди клюют на заработок, </a:t>
            </a:r>
            <a:r>
              <a:rPr lang="ru-RU" dirty="0" err="1" smtClean="0"/>
              <a:t>наркодиллеры</a:t>
            </a:r>
            <a:r>
              <a:rPr lang="ru-RU" dirty="0" smtClean="0"/>
              <a:t> </a:t>
            </a:r>
            <a:r>
              <a:rPr lang="ru-RU" dirty="0"/>
              <a:t>предлагают закладчикам заработать по 40 000 рублей в неделю. </a:t>
            </a:r>
            <a:r>
              <a:rPr lang="ru-RU" dirty="0" smtClean="0"/>
              <a:t>То </a:t>
            </a:r>
            <a:r>
              <a:rPr lang="ru-RU" dirty="0"/>
              <a:t>есть в среднем за месяц в области проходит десять задержаний </a:t>
            </a:r>
            <a:r>
              <a:rPr lang="ru-RU" dirty="0" smtClean="0"/>
              <a:t>несовершеннолетних за </a:t>
            </a:r>
            <a:r>
              <a:rPr lang="ru-RU" dirty="0"/>
              <a:t>сбыт и распространение наркотиков. . Как правило, сами они наркотики не употребляют, многие - из вполне благополучных семей. А вот срок, который грозит им по статье за сбыт и распространение наркотиков, - 8-10 лет.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923" y="4326268"/>
            <a:ext cx="5175933" cy="24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62" y="166255"/>
            <a:ext cx="8822740" cy="17641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Вовлечение подростков в распространение наркотиков – настоящая катастрофа (по мнению адвоката С. </a:t>
            </a:r>
            <a:r>
              <a:rPr lang="ru-RU" dirty="0" err="1" smtClean="0"/>
              <a:t>Колосовского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68959"/>
          </a:xfrm>
        </p:spPr>
        <p:txBody>
          <a:bodyPr>
            <a:normAutofit/>
          </a:bodyPr>
          <a:lstStyle/>
          <a:p>
            <a:r>
              <a:rPr lang="ru-RU" sz="2400" dirty="0"/>
              <a:t>Как отмечает Сергей </a:t>
            </a:r>
            <a:r>
              <a:rPr lang="ru-RU" sz="2400" dirty="0" err="1"/>
              <a:t>Колосовский</a:t>
            </a:r>
            <a:r>
              <a:rPr lang="ru-RU" sz="2400" dirty="0"/>
              <a:t>, подростки и даже их родители до конца не осознают всей полноты ответственности, которая последует. Более того, на самом первом этапе некоторые закладчики воспринимают происходящее как некий увлекательный </a:t>
            </a:r>
            <a:r>
              <a:rPr lang="ru-RU" sz="2400" dirty="0" err="1"/>
              <a:t>квест</a:t>
            </a:r>
            <a:r>
              <a:rPr lang="ru-RU" sz="2400" dirty="0"/>
              <a:t>. Ведь первое задание дается подростку в виде пустышки. </a:t>
            </a:r>
            <a:r>
              <a:rPr lang="ru-RU" sz="2400" dirty="0" err="1"/>
              <a:t>Наркобарыге</a:t>
            </a:r>
            <a:r>
              <a:rPr lang="ru-RU" sz="2400" dirty="0"/>
              <a:t> надо проверить, как закладчик работает. Но на втором этапе приключения заканчиваются. Дается наркотик, за распространение которого следует реальная ответственность.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7980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92530"/>
            <a:ext cx="5497835" cy="5201391"/>
          </a:xfrm>
        </p:spPr>
        <p:txBody>
          <a:bodyPr>
            <a:normAutofit/>
          </a:bodyPr>
          <a:lstStyle/>
          <a:p>
            <a:r>
              <a:rPr lang="ru-RU" dirty="0" smtClean="0"/>
              <a:t>На сегодняшний день 70-80</a:t>
            </a:r>
            <a:r>
              <a:rPr lang="ru-RU" dirty="0"/>
              <a:t>% наркотиков на рынке - это синтетические аналоги натуральных наркотиков. </a:t>
            </a:r>
            <a:r>
              <a:rPr lang="ru-RU" dirty="0" smtClean="0"/>
              <a:t>Последствия </a:t>
            </a:r>
            <a:r>
              <a:rPr lang="ru-RU" dirty="0"/>
              <a:t>употребления синтетики в десятки раз страшнее воздействия натуральных</a:t>
            </a:r>
            <a:r>
              <a:rPr lang="ru-RU" dirty="0" smtClean="0"/>
              <a:t>.</a:t>
            </a:r>
          </a:p>
          <a:p>
            <a:r>
              <a:rPr lang="ru-RU" dirty="0"/>
              <a:t>Как отмечает главный нарколог Свердловской области Олег Забродин, опасность применения синтетических наркотиков заключается в том, что эффект привыкания начинается уже от одного-двух употреблений. Таких пациентов полно в психиатрических клиниках.</a:t>
            </a:r>
          </a:p>
          <a:p>
            <a:endParaRPr lang="ru-RU" dirty="0"/>
          </a:p>
        </p:txBody>
      </p:sp>
      <p:pic>
        <p:nvPicPr>
          <p:cNvPr id="2050" name="Picture 2" descr="https://www.miloserdie.ru/wp-content/uploads/2017/11/1473847477_zaklyuch.jpg?x278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46" y="0"/>
            <a:ext cx="5429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6260"/>
            <a:ext cx="8596668" cy="8075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Легкие деньги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0" y="1294411"/>
            <a:ext cx="8739612" cy="4746952"/>
          </a:xfrm>
        </p:spPr>
        <p:txBody>
          <a:bodyPr/>
          <a:lstStyle/>
          <a:p>
            <a:r>
              <a:rPr lang="ru-RU" dirty="0"/>
              <a:t>Вербуют закладчиков активно, по всем фронтам. Объявления есть на заборах возле школ, на асфальте и, конечно, в </a:t>
            </a:r>
            <a:r>
              <a:rPr lang="ru-RU" dirty="0" err="1"/>
              <a:t>соцсетях</a:t>
            </a:r>
            <a:r>
              <a:rPr lang="ru-RU" dirty="0"/>
              <a:t>.</a:t>
            </a:r>
          </a:p>
          <a:p>
            <a:r>
              <a:rPr lang="ru-RU" dirty="0"/>
              <a:t>Особенно рассчитывают на подростков. "Работа, гибкий график. Очень часто в молодежных группах и сообществах в социальных сетях появляются предложения подработать с очень высокими зарплатами, например, по 5 тысяч рублей в день. Где старшеклассник или студент может заработать такие деньги? Естественно, кто-то </a:t>
            </a:r>
            <a:r>
              <a:rPr lang="ru-RU" dirty="0" err="1"/>
              <a:t>ведется».</a:t>
            </a:r>
            <a:r>
              <a:rPr lang="ru-RU" dirty="0" err="1" smtClean="0"/>
              <a:t>Далее</a:t>
            </a:r>
            <a:r>
              <a:rPr lang="ru-RU" dirty="0" smtClean="0"/>
              <a:t> </a:t>
            </a:r>
            <a:r>
              <a:rPr lang="ru-RU" dirty="0"/>
              <a:t>идет ссылка на один из ресурсов, где подробно расписано, что нужно делать. Скидываешь паспортные данные, и тебе рассказывают, где брать товар. Как правило, это 50-100 граммов синтетических наркотиков, потом следует команда, на сколько граммов его нужно расфасовать и в какое место разложить "закладки". Все бесконтактным способом, общение, как правило, проходит в закрытых чатах, теневой стороне Интернета. </a:t>
            </a:r>
            <a:r>
              <a:rPr lang="ru-RU" dirty="0" smtClean="0"/>
              <a:t> Никто никого не видел, никто никому ничего не продавал. Лидер сбыта может находиться за рубежом, остальные – в России.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0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404" y="427512"/>
            <a:ext cx="8360229" cy="1567543"/>
          </a:xfrm>
        </p:spPr>
        <p:txBody>
          <a:bodyPr/>
          <a:lstStyle/>
          <a:p>
            <a:pPr algn="ctr"/>
            <a:r>
              <a:rPr lang="ru-RU" sz="4000" dirty="0" smtClean="0"/>
              <a:t>Закладчики – самая опасная деятельность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09" y="2422566"/>
            <a:ext cx="5533901" cy="3835729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Ежедневно в Челябинской области задерживают по 10 человек за распространение наркотиков.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Средняя продолжительность работы закладчика – 2 месяца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Наказание – от 10 лет до пожизненного лишения свободы</a:t>
            </a:r>
            <a:endParaRPr lang="ru-RU" dirty="0"/>
          </a:p>
        </p:txBody>
      </p:sp>
      <p:pic>
        <p:nvPicPr>
          <p:cNvPr id="3074" name="Picture 2" descr="https://www.miloserdie.ru/wp-content/uploads/2017/11/24209804_10214614866386741_1212187733_o.jpg?x278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85" y="1995055"/>
            <a:ext cx="54292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268" y="783771"/>
            <a:ext cx="8632734" cy="57832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Явление стало массовым. Молодежь и их родители </a:t>
            </a:r>
            <a:r>
              <a:rPr lang="ru-RU" dirty="0" err="1"/>
              <a:t>понакупили</a:t>
            </a:r>
            <a:r>
              <a:rPr lang="ru-RU" dirty="0"/>
              <a:t> гаджетов и живут в виртуальном мире. В этом мире им предлагают немного подработать – взять пакетик в пункте А, разложить на десять маленьких и развезти в десять точек, – говорит Сергей </a:t>
            </a:r>
            <a:r>
              <a:rPr lang="ru-RU" dirty="0" err="1"/>
              <a:t>Колосовский</a:t>
            </a:r>
            <a:r>
              <a:rPr lang="ru-RU" dirty="0"/>
              <a:t>. – Есть еще система контрольных заданий, премий и так далее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Молодежь это воспринимает как игру.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А </a:t>
            </a:r>
            <a:r>
              <a:rPr lang="ru-RU" dirty="0"/>
              <a:t>влетают, как правило, на третьей-четвертой попытке – и здравствуй, зона</a:t>
            </a:r>
            <a:r>
              <a:rPr lang="ru-RU" dirty="0" smtClean="0"/>
              <a:t>!»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Причем закладчики, когда, наконец, понимают, что разносят наркотики, часто считают, что это вполне безобидно. Подумаешь, курительные смеси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«</a:t>
            </a:r>
            <a:r>
              <a:rPr lang="ru-RU" dirty="0"/>
              <a:t>Не бывает безобидных смесей! За один коробок такой смеси – 10 лет </a:t>
            </a:r>
            <a:r>
              <a:rPr lang="ru-RU" dirty="0" smtClean="0"/>
              <a:t> колонии </a:t>
            </a:r>
            <a:r>
              <a:rPr lang="ru-RU" dirty="0"/>
              <a:t>строгого режима, запомните это</a:t>
            </a:r>
            <a:r>
              <a:rPr lang="ru-RU" dirty="0" smtClean="0"/>
              <a:t>!»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Часто несовершеннолетние закладчики надеются на «скидку за возраст» – мол, что им сделают, им же еще нет 18 лет, пожурят-отпустят. Но это опасная наивность. Наказание последует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Ну а если подросток старше 16 лет, то он может получить, в зависимости от того, под какую часть статьи попадает его деяние, реальный срок лишения свободы. И это серьезные сроки.</a:t>
            </a:r>
          </a:p>
        </p:txBody>
      </p:sp>
    </p:spTree>
    <p:extLst>
      <p:ext uri="{BB962C8B-B14F-4D97-AF65-F5344CB8AC3E}">
        <p14:creationId xmlns:p14="http://schemas.microsoft.com/office/powerpoint/2010/main" val="2521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006" y="437882"/>
            <a:ext cx="9247031" cy="6078829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/>
              <a:t>Слово «НАРКОТИК</a:t>
            </a:r>
            <a:r>
              <a:rPr lang="ru-RU" sz="2000" b="1" dirty="0"/>
              <a:t>» </a:t>
            </a:r>
            <a:r>
              <a:rPr lang="ru-RU" sz="2000" dirty="0"/>
              <a:t>происходит от греческого слова «нарке», которое означает «сон».</a:t>
            </a:r>
          </a:p>
          <a:p>
            <a:pPr algn="l"/>
            <a:r>
              <a:rPr lang="ru-RU" sz="2000" b="1" u="sng" dirty="0"/>
              <a:t>Наркотики </a:t>
            </a:r>
            <a:r>
              <a:rPr lang="ru-RU" sz="2000" dirty="0"/>
              <a:t>- это вещества синтетического или природного происхождения, изменяющие состояние сознания. Они действуют на мозг и вызывают привыкание.</a:t>
            </a:r>
          </a:p>
          <a:p>
            <a:pPr algn="l"/>
            <a:r>
              <a:rPr lang="ru-RU" sz="2000" dirty="0"/>
              <a:t>Употребление их может искалечить человеческую жизнь и даже убить.</a:t>
            </a:r>
          </a:p>
          <a:p>
            <a:pPr algn="l"/>
            <a:r>
              <a:rPr lang="ru-RU" sz="2000" dirty="0"/>
              <a:t>Ни один наркоман, испытывающий муки «ломки», погибающий от передозировки, не планировал для себя такого, когда пробовал первую дозу наркотика.</a:t>
            </a:r>
          </a:p>
          <a:p>
            <a:pPr algn="l"/>
            <a:r>
              <a:rPr lang="ru-RU" sz="2000" b="1" u="sng" dirty="0"/>
              <a:t>Наркомания </a:t>
            </a:r>
            <a:r>
              <a:rPr lang="ru-RU" sz="2000" dirty="0"/>
              <a:t>- это хроническое заболевание, развивающееся в результате употребления наркотических средств, это болезнь не только физическая, но и социальная, психологическая.</a:t>
            </a:r>
          </a:p>
          <a:p>
            <a:pPr algn="l"/>
            <a:r>
              <a:rPr lang="ru-RU" sz="2000" dirty="0"/>
              <a:t>Наркотики парализуют волю человека, он быстро теряет способность мыслить, становится опасным для самого себя и окружающих.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5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4856" y="824249"/>
            <a:ext cx="8089147" cy="432348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 настоящее время специалисты свидетельствуют, что средний возраст приобщения к </a:t>
            </a:r>
            <a:r>
              <a:rPr lang="ru-RU" sz="2000" dirty="0" err="1"/>
              <a:t>психоактивным</a:t>
            </a:r>
            <a:r>
              <a:rPr lang="ru-RU" sz="2000" dirty="0"/>
              <a:t> веществам сегодня составляет 11-13 лет. Каждый четвертый подросток пробовал какое-либо наркотическое вещество. Эпизодически употребляют наркотические средства 17% мальчиков и 10% девочек. Эксперты </a:t>
            </a:r>
            <a:r>
              <a:rPr lang="ru-RU" sz="2000" dirty="0" err="1"/>
              <a:t>госнаркоконтроля</a:t>
            </a:r>
            <a:r>
              <a:rPr lang="ru-RU" sz="2000" dirty="0"/>
              <a:t> считают, что происходит омоложение контингента наркоманов</a:t>
            </a:r>
          </a:p>
          <a:p>
            <a:pPr algn="ctr"/>
            <a:endParaRPr lang="ru-RU" sz="2000" dirty="0"/>
          </a:p>
        </p:txBody>
      </p:sp>
      <p:pic>
        <p:nvPicPr>
          <p:cNvPr id="2050" name="Picture 2" descr="ÐÐ°ÑÑÐ¸Ð½ÐºÐ¸ Ð¿Ð¾ Ð·Ð°Ð¿ÑÐ¾ÑÑ ÑÐ°ÑÐ¿ÑÐ¾ÑÑÑÐ°Ð½ÐµÐ½Ð¸Ðµ Ð½Ð°ÑÐºÐ¾ÑÐ¸ÐºÐ¾Ð² Ð¿Ð¾Ð´ÑÐ¾Ñ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15" y="3115294"/>
            <a:ext cx="5459919" cy="364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7584" y="734096"/>
            <a:ext cx="6529588" cy="5795493"/>
          </a:xfrm>
        </p:spPr>
        <p:txBody>
          <a:bodyPr/>
          <a:lstStyle/>
          <a:p>
            <a:pPr algn="l"/>
            <a:r>
              <a:rPr lang="ru-RU" b="1" u="sng" dirty="0"/>
              <a:t>Наркотизм</a:t>
            </a:r>
            <a:r>
              <a:rPr lang="ru-RU" u="sng" dirty="0"/>
              <a:t> </a:t>
            </a:r>
            <a:r>
              <a:rPr lang="ru-RU" dirty="0"/>
              <a:t>- негативное социальное явление, выражающееся в приобщении граждан к немедицинскому потреблению наркотических средств и психотропных веществ.</a:t>
            </a:r>
          </a:p>
          <a:p>
            <a:pPr algn="l"/>
            <a:r>
              <a:rPr lang="ru-RU" b="1" u="sng" dirty="0"/>
              <a:t>Незаконный оборот наркотических средств</a:t>
            </a:r>
            <a:r>
              <a:rPr lang="ru-RU" dirty="0"/>
              <a:t>, психотропных веществ или их аналогов — это совокупность преступлений, посягающих на установленный порядок их оборота (далее — </a:t>
            </a:r>
            <a:r>
              <a:rPr lang="ru-RU" dirty="0" err="1"/>
              <a:t>наркопреступность</a:t>
            </a:r>
            <a:r>
              <a:rPr lang="ru-RU" dirty="0"/>
              <a:t>).</a:t>
            </a:r>
          </a:p>
          <a:p>
            <a:pPr algn="l"/>
            <a:r>
              <a:rPr lang="ru-RU" dirty="0"/>
              <a:t>В практическом обороте употребляется термин </a:t>
            </a:r>
            <a:r>
              <a:rPr lang="ru-RU" b="1" u="sng" dirty="0"/>
              <a:t>«наркобизнес» </a:t>
            </a:r>
            <a:r>
              <a:rPr lang="ru-RU" dirty="0"/>
              <a:t>— разновидность систематического занятия преступным промыслом в целях получения дохода на основе производства, транспортировки и сбыта наркотиков. Как правило, наркобизнес осуществляется организованными преступными группами, сообществами. По масштабам незаконного дохода наркобизнес лидирует наряду с незаконным оборотом оружия в организованной преступности.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4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Ювенальная </a:t>
            </a:r>
            <a:r>
              <a:rPr lang="ru-RU" dirty="0" err="1" smtClean="0"/>
              <a:t>наркопреступность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2" y="1700011"/>
            <a:ext cx="8720210" cy="4341351"/>
          </a:xfrm>
        </p:spPr>
        <p:txBody>
          <a:bodyPr>
            <a:noAutofit/>
          </a:bodyPr>
          <a:lstStyle/>
          <a:p>
            <a:r>
              <a:rPr lang="ru-RU" sz="2800" b="1" i="1" u="sng" dirty="0"/>
              <a:t>Ювенальная </a:t>
            </a:r>
            <a:r>
              <a:rPr lang="ru-RU" sz="2800" b="1" i="1" u="sng" dirty="0" err="1"/>
              <a:t>наркопреступность</a:t>
            </a:r>
            <a:r>
              <a:rPr lang="ru-RU" sz="2800" dirty="0"/>
              <a:t> представляет собой совокупность преступлений, связанных с незаконным оборотом наркотических средств, и лиц в возрасте моложе 18 лет, их совершивших, достигших возраста уголовной ответственности, с качественно-количественными характеристиками на определенной территории и за конкретный период.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15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765" y="450762"/>
            <a:ext cx="8371269" cy="682580"/>
          </a:xfrm>
        </p:spPr>
        <p:txBody>
          <a:bodyPr/>
          <a:lstStyle/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Ювенальная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наркопреступность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имеет некоторые особенности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826" y="1493949"/>
            <a:ext cx="8192178" cy="4971245"/>
          </a:xfrm>
        </p:spPr>
        <p:txBody>
          <a:bodyPr>
            <a:normAutofit fontScale="92500" lnSpcReduction="10000"/>
          </a:bodyPr>
          <a:lstStyle/>
          <a:p>
            <a:pPr marL="45720" algn="l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 УК РФ содержится 9 статей, в соответствии с которыми наступает уголовная ответственность за незаконный оборот наркотиков, причем только по ст. 229 «Хищение или вымогательство наркотических средств» ответственность несут подростки в возрасте 14-15 лет.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несовершеннолетние могут совершить как самостоятельно, так и в составе группы, в том числе с участием взрослых лип. Преступления, совершенные взрослыми лицами с участием детей и подростков, не достигших возраста уголовной ответственности, учитываются только в общей преступности.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Несовершеннолетние одновременно являются объектом вовлечения в употребление наркотиков,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служат своеобразной базой воспроизводства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наркопреступности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целом.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Участие детей и подростков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наркопреступности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составе организованных групп служит надежной «ширмой» для взрослых лиц. Задерживая за сбыт наркотиков лиц моложе 16 лет (среди цыган и других), оперативно-следственные группы, как правило, не справляются с задачей доказательства причастности к этому взрослых организаторов и подстрекателей.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0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3487"/>
            <a:ext cx="8596668" cy="9015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Виды преступлений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1" y="1146220"/>
            <a:ext cx="9530366" cy="52288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Незаконные приобретение, хранение, перевозка, изготовление, переработка наркотических средств, психотропных веществ или их аналогов (ст. 228 УК РФ)	</a:t>
            </a:r>
          </a:p>
          <a:p>
            <a:pPr>
              <a:buFont typeface="Wingdings" pitchFamily="2" charset="2"/>
              <a:buChar char="ü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Незаконные производство, сбыт или пересылка наркотических средств, психотропных веществ или их аналогов (ст. 228 ч.1 УК РФ)	</a:t>
            </a:r>
          </a:p>
          <a:p>
            <a:pPr marL="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Хищение либо вымогательство наркотических средств или психотропных веществ (ст. 229 УК РФ)	</a:t>
            </a:r>
          </a:p>
          <a:p>
            <a:pPr>
              <a:buFont typeface="Wingdings" pitchFamily="2" charset="2"/>
              <a:buChar char="ü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Склонение к потреблению наркотических средств или психотропных веществ (ст. 230 УК РФ)		</a:t>
            </a:r>
          </a:p>
          <a:p>
            <a:pPr>
              <a:buFont typeface="Wingdings" pitchFamily="2" charset="2"/>
              <a:buChar char="ü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Незаконное культивирование растений, содержащих наркотические средства или психотропные вещества (ст. 231 УК РФ)	</a:t>
            </a: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Организация либо содержание притонов для потребления наркотических средств или психотропных веществ (ст. 232 УК РФ)		</a:t>
            </a: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Незаконная выдача либо подделка рецептов или иных документов, дающих право на получение наркотических средств или психотропных веществ (ст. 233 УК РФ)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3608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372" y="450761"/>
            <a:ext cx="8037631" cy="824247"/>
          </a:xfrm>
        </p:spPr>
        <p:txBody>
          <a:bodyPr/>
          <a:lstStyle/>
          <a:p>
            <a:r>
              <a:rPr lang="ru-RU" dirty="0" smtClean="0"/>
              <a:t>Основная проблема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096" y="2150772"/>
            <a:ext cx="8539907" cy="4185633"/>
          </a:xfrm>
        </p:spPr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dirty="0"/>
              <a:t>вовлечение несовершеннолетних в незаконный оборот наркотических средств, психотропных веществ или их аналогов, участие самих несовершеннолетних в такой преступной деятельности, предупреждение подобных преступлений, совершаемых как взрослыми лицами, так и несовершеннолетними.</a:t>
            </a:r>
          </a:p>
          <a:p>
            <a:pPr algn="just"/>
            <a:r>
              <a:rPr lang="ru-RU" dirty="0"/>
              <a:t>несовершеннолетние выступают не только пассивными потребителями наркотиков, но и зачастую активными участниками всего криминального наркотического процесса, вместе со взрослыми, а иногда и самостоятельно, организуя и реализуя преступный бизнес.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40913"/>
            <a:ext cx="7766936" cy="1056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1521" y="2150773"/>
            <a:ext cx="8372482" cy="2996960"/>
          </a:xfrm>
        </p:spPr>
        <p:txBody>
          <a:bodyPr>
            <a:normAutofit/>
          </a:bodyPr>
          <a:lstStyle/>
          <a:p>
            <a:r>
              <a:rPr lang="ru-RU" dirty="0"/>
              <a:t>Криминогенная активность </a:t>
            </a:r>
            <a:r>
              <a:rPr lang="ru-RU" dirty="0" smtClean="0"/>
              <a:t>несовершеннолетних </a:t>
            </a:r>
            <a:r>
              <a:rPr lang="ru-RU" dirty="0"/>
              <a:t>в сфере незаконного оборота наркотиков является в большей степени результатом влияния взрослых преступников. Сложность выявления фактов вовлечения подростков в незаконный оборот наркотиков часто позволяет виновным избежать привлечения к уголовной ответственности. Такая ситуация приводит к </a:t>
            </a:r>
            <a:r>
              <a:rPr lang="ru-RU" dirty="0" err="1"/>
              <a:t>самодетерминации</a:t>
            </a:r>
            <a:r>
              <a:rPr lang="ru-RU" dirty="0"/>
              <a:t> рассматриваемого вида преступности. Лица, ранее совершавшие преступления, </a:t>
            </a:r>
            <a:r>
              <a:rPr lang="ru-RU" dirty="0" smtClean="0"/>
              <a:t>обладающие </a:t>
            </a:r>
            <a:r>
              <a:rPr lang="ru-RU" dirty="0"/>
              <a:t>определенными преступными навыками, владеющие приемами конспирации и уверенные в своей безнаказанности, расширяют масштабы </a:t>
            </a:r>
            <a:r>
              <a:rPr lang="ru-RU" dirty="0" err="1"/>
              <a:t>наркопреступности</a:t>
            </a:r>
            <a:r>
              <a:rPr lang="ru-RU" dirty="0"/>
              <a:t> среди несовершеннолетних.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5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770</TotalTime>
  <Words>1490</Words>
  <Application>Microsoft Office PowerPoint</Application>
  <PresentationFormat>Широкоэкранный</PresentationFormat>
  <Paragraphs>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Trebuchet MS</vt:lpstr>
      <vt:lpstr>Wingdings</vt:lpstr>
      <vt:lpstr>Wingdings 3</vt:lpstr>
      <vt:lpstr>Аспект</vt:lpstr>
      <vt:lpstr>Наркопреступность в молодежной среде</vt:lpstr>
      <vt:lpstr>Презентация PowerPoint</vt:lpstr>
      <vt:lpstr>Презентация PowerPoint</vt:lpstr>
      <vt:lpstr>Презентация PowerPoint</vt:lpstr>
      <vt:lpstr>Ювенальная наркопреступность</vt:lpstr>
      <vt:lpstr>Ювенальная наркопреступность имеет некоторые особенности</vt:lpstr>
      <vt:lpstr>Виды преступлений </vt:lpstr>
      <vt:lpstr>Основная проблема</vt:lpstr>
      <vt:lpstr>Презентация PowerPoint</vt:lpstr>
      <vt:lpstr>Презентация PowerPoint</vt:lpstr>
      <vt:lpstr>Презентация PowerPoint</vt:lpstr>
      <vt:lpstr>Молодежь повально вовлекается в бизнес по распространению наркотиков </vt:lpstr>
      <vt:lpstr>Мама 16-летнего подростка, жителя Свердловской области, в ужасе. Ее сыну грозит длительный тюремный срок. Хотя, как казалось самому молодому человеку, он не делал ничего страшного. Просто клал в условленные места некие пакетики. А оказалось – распространял наркотики. И теперь может сесть лет на 10.</vt:lpstr>
      <vt:lpstr>Кто распространяет наркотики, делает так называемые "закладки", на сленге - "клады"?</vt:lpstr>
      <vt:lpstr>Вовлечение подростков в распространение наркотиков – настоящая катастрофа (по мнению адвоката С. Колосовского)</vt:lpstr>
      <vt:lpstr>Презентация PowerPoint</vt:lpstr>
      <vt:lpstr>Легкие деньги</vt:lpstr>
      <vt:lpstr>Закладчики – самая опасная деятельность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Наркопреступность в молодежной среде</dc:title>
  <dc:creator>Спартанец</dc:creator>
  <cp:lastModifiedBy>1</cp:lastModifiedBy>
  <cp:revision>29</cp:revision>
  <dcterms:created xsi:type="dcterms:W3CDTF">2019-05-19T09:44:46Z</dcterms:created>
  <dcterms:modified xsi:type="dcterms:W3CDTF">2023-12-05T07:28:25Z</dcterms:modified>
</cp:coreProperties>
</file>